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sorterViewPr>
    <p:cViewPr>
      <p:scale>
        <a:sx n="100" d="100"/>
        <a:sy n="100"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E0EE3-74B1-455C-B3C9-ABBACD5F3E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2DEE25B-A9E3-4959-8B77-FB3359492C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8BA238A-96C2-49A4-892F-57C385BCB3BE}"/>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5" name="Footer Placeholder 4">
            <a:extLst>
              <a:ext uri="{FF2B5EF4-FFF2-40B4-BE49-F238E27FC236}">
                <a16:creationId xmlns:a16="http://schemas.microsoft.com/office/drawing/2014/main" id="{44804CF6-9359-478C-8D21-4091DEE477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04430A-E360-4E3F-AC81-EBA9F622D329}"/>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3025941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31C0F-DA6C-4C1C-855D-F099DDB44F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AE7563-164B-4996-A687-9CFE6FA3122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27C8BF-8F9D-4B45-8AC4-E67F620B00A6}"/>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5" name="Footer Placeholder 4">
            <a:extLst>
              <a:ext uri="{FF2B5EF4-FFF2-40B4-BE49-F238E27FC236}">
                <a16:creationId xmlns:a16="http://schemas.microsoft.com/office/drawing/2014/main" id="{4BF5971A-ADB7-42B6-B70C-2CBF49A238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022DC0-0082-408A-B694-DB97B3D76E56}"/>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998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360A8-8C53-4EBF-97ED-58448EE700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C18EF60-DBCB-4EE7-AD49-004DB82225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F1244F4-88F1-4F59-8190-371D390CA348}"/>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5" name="Footer Placeholder 4">
            <a:extLst>
              <a:ext uri="{FF2B5EF4-FFF2-40B4-BE49-F238E27FC236}">
                <a16:creationId xmlns:a16="http://schemas.microsoft.com/office/drawing/2014/main" id="{CDDCFEBB-30EA-49F2-A978-F92A779254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5BB00A-5DDA-40AC-89C7-3AA3F35E0AE7}"/>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1355259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C47E-CB3E-4EB5-8CE3-840207289FE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6FD8DA-060C-4991-8102-F9F0F28979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9D84E1C-9301-44CD-A8A2-AA19450CD2A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2E5911-7FB5-48F1-91AC-83E5AFB7AA22}"/>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6" name="Footer Placeholder 5">
            <a:extLst>
              <a:ext uri="{FF2B5EF4-FFF2-40B4-BE49-F238E27FC236}">
                <a16:creationId xmlns:a16="http://schemas.microsoft.com/office/drawing/2014/main" id="{1BBA7649-E770-4552-8949-9F0D607D70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018F81-5DD8-4BEF-97C6-96325E28451D}"/>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226074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0D961-7928-4505-938A-3D586FDC3A6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04F04F-E26C-4362-8542-8A51B45920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06D026-72C7-4B3A-B006-3C5F0306996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DECCE5-D1C5-48D8-B9A3-EDDA97195F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9C1B430-0905-4F85-B090-E1264D92C3F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9B9884E-A0DE-4E46-8A2B-D174349E6062}"/>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8" name="Footer Placeholder 7">
            <a:extLst>
              <a:ext uri="{FF2B5EF4-FFF2-40B4-BE49-F238E27FC236}">
                <a16:creationId xmlns:a16="http://schemas.microsoft.com/office/drawing/2014/main" id="{E389D819-09E3-4039-AAD8-A53B3F3016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87E8F74-35D7-4C50-80FF-386C28B25F8E}"/>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3292353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316D4-5AF4-4AEF-BEF3-BE61CD399B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1D1241D-B3EA-44E8-8045-50AA79F8E6C3}"/>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4" name="Footer Placeholder 3">
            <a:extLst>
              <a:ext uri="{FF2B5EF4-FFF2-40B4-BE49-F238E27FC236}">
                <a16:creationId xmlns:a16="http://schemas.microsoft.com/office/drawing/2014/main" id="{6F2C42A9-E54A-4347-B1D6-90C6F2677CF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0870DF-9A06-45BB-A359-D30E158DE0DA}"/>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2280761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9EB042-9FDC-4035-8247-FF19B541CE93}"/>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3" name="Footer Placeholder 2">
            <a:extLst>
              <a:ext uri="{FF2B5EF4-FFF2-40B4-BE49-F238E27FC236}">
                <a16:creationId xmlns:a16="http://schemas.microsoft.com/office/drawing/2014/main" id="{B130645E-E8A1-46D1-8510-E36C69BE4FD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9B228FC-FFB8-4A29-9D5B-AECEF76DD782}"/>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3565941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54456-7A38-4D50-A7A8-98873D8C33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D7DD5DC-0E77-4092-8898-34E4ACB28B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1B34E1-C961-4599-90B2-3E732B0C9C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B50EC3-C7E3-47C4-B2EB-23E9E8B64485}"/>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6" name="Footer Placeholder 5">
            <a:extLst>
              <a:ext uri="{FF2B5EF4-FFF2-40B4-BE49-F238E27FC236}">
                <a16:creationId xmlns:a16="http://schemas.microsoft.com/office/drawing/2014/main" id="{CFA83EFD-718F-4C07-B080-EF84603BEC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42890C-4AEE-4FCC-B4A5-9C228ED40FD6}"/>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194347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55395-443E-434B-85B0-CDBD35BBF3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DBD3AC-770E-4077-B5C1-1ABA4AC745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C81A98-0E85-478D-899E-4D52DA767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DC2C48F-5B64-49BC-82B3-370CE1B1DC01}"/>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6" name="Footer Placeholder 5">
            <a:extLst>
              <a:ext uri="{FF2B5EF4-FFF2-40B4-BE49-F238E27FC236}">
                <a16:creationId xmlns:a16="http://schemas.microsoft.com/office/drawing/2014/main" id="{C37427DD-37D0-4330-BCAE-53E9152A5B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E78CA4-37F8-41C3-95BE-BAC5B6C176EF}"/>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1919087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C93D6-7DE9-4741-B3F9-65C9BDCBB2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885991-880A-404B-9270-CE0CB0DBC30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2FDE1F-614C-4D76-98C3-1643A075247A}"/>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5" name="Footer Placeholder 4">
            <a:extLst>
              <a:ext uri="{FF2B5EF4-FFF2-40B4-BE49-F238E27FC236}">
                <a16:creationId xmlns:a16="http://schemas.microsoft.com/office/drawing/2014/main" id="{C6D0B9C8-24DB-4D6B-A71F-D8052BA2A8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BBCBDD-2347-4E3B-8371-B59A358442B2}"/>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65513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1B2FEB-B9A9-42BD-866E-3793FE2150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4E51488-7BCB-4038-A56D-06878DE290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3EE8DF-BBDD-4443-BAF2-A48A503D5C96}"/>
              </a:ext>
            </a:extLst>
          </p:cNvPr>
          <p:cNvSpPr>
            <a:spLocks noGrp="1"/>
          </p:cNvSpPr>
          <p:nvPr>
            <p:ph type="dt" sz="half" idx="10"/>
          </p:nvPr>
        </p:nvSpPr>
        <p:spPr/>
        <p:txBody>
          <a:bodyPr/>
          <a:lstStyle/>
          <a:p>
            <a:fld id="{F02D55D9-874D-4798-A3B1-432C24081EBA}" type="datetimeFigureOut">
              <a:rPr lang="en-GB" smtClean="0"/>
              <a:t>02/09/2017</a:t>
            </a:fld>
            <a:endParaRPr lang="en-GB"/>
          </a:p>
        </p:txBody>
      </p:sp>
      <p:sp>
        <p:nvSpPr>
          <p:cNvPr id="5" name="Footer Placeholder 4">
            <a:extLst>
              <a:ext uri="{FF2B5EF4-FFF2-40B4-BE49-F238E27FC236}">
                <a16:creationId xmlns:a16="http://schemas.microsoft.com/office/drawing/2014/main" id="{B30B4364-3FE3-4732-A277-4254F564E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7562C7-39B8-4B37-87A6-DA61DA515741}"/>
              </a:ext>
            </a:extLst>
          </p:cNvPr>
          <p:cNvSpPr>
            <a:spLocks noGrp="1"/>
          </p:cNvSpPr>
          <p:nvPr>
            <p:ph type="sldNum" sz="quarter" idx="12"/>
          </p:nvPr>
        </p:nvSpPr>
        <p:spPr/>
        <p:txBody>
          <a:bodyPr/>
          <a:lstStyle/>
          <a:p>
            <a:fld id="{40815DC2-3AAF-4CE7-8142-E27634796B50}" type="slidenum">
              <a:rPr lang="en-GB" smtClean="0"/>
              <a:t>‹#›</a:t>
            </a:fld>
            <a:endParaRPr lang="en-GB"/>
          </a:p>
        </p:txBody>
      </p:sp>
    </p:spTree>
    <p:extLst>
      <p:ext uri="{BB962C8B-B14F-4D97-AF65-F5344CB8AC3E}">
        <p14:creationId xmlns:p14="http://schemas.microsoft.com/office/powerpoint/2010/main" val="683317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FF46CA-84CD-4C46-8627-9CFC883620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411D18-DB87-4783-A17B-169A12F50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CB78F5-DC28-42C6-8F69-34127AA6E8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2D55D9-874D-4798-A3B1-432C24081EBA}" type="datetimeFigureOut">
              <a:rPr lang="en-GB" smtClean="0"/>
              <a:t>02/09/2017</a:t>
            </a:fld>
            <a:endParaRPr lang="en-GB"/>
          </a:p>
        </p:txBody>
      </p:sp>
      <p:sp>
        <p:nvSpPr>
          <p:cNvPr id="5" name="Footer Placeholder 4">
            <a:extLst>
              <a:ext uri="{FF2B5EF4-FFF2-40B4-BE49-F238E27FC236}">
                <a16:creationId xmlns:a16="http://schemas.microsoft.com/office/drawing/2014/main" id="{AE72AD9B-D313-4FD1-B1FE-818691092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43368A0-9D31-4ABF-8D53-434CFAE672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815DC2-3AAF-4CE7-8142-E27634796B50}" type="slidenum">
              <a:rPr lang="en-GB" smtClean="0"/>
              <a:t>‹#›</a:t>
            </a:fld>
            <a:endParaRPr lang="en-GB"/>
          </a:p>
        </p:txBody>
      </p:sp>
    </p:spTree>
    <p:extLst>
      <p:ext uri="{BB962C8B-B14F-4D97-AF65-F5344CB8AC3E}">
        <p14:creationId xmlns:p14="http://schemas.microsoft.com/office/powerpoint/2010/main" val="3934321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0C4C1-8586-40CF-B91C-1C968AAE1508}"/>
              </a:ext>
            </a:extLst>
          </p:cNvPr>
          <p:cNvSpPr>
            <a:spLocks noGrp="1"/>
          </p:cNvSpPr>
          <p:nvPr>
            <p:ph type="ctrTitle"/>
          </p:nvPr>
        </p:nvSpPr>
        <p:spPr>
          <a:xfrm>
            <a:off x="6453810" y="437322"/>
            <a:ext cx="4943061" cy="1258957"/>
          </a:xfrm>
        </p:spPr>
        <p:txBody>
          <a:bodyPr>
            <a:normAutofit/>
          </a:bodyPr>
          <a:lstStyle/>
          <a:p>
            <a:r>
              <a:rPr lang="en-GB" sz="7200" dirty="0">
                <a:latin typeface="Bradley Hand ITC" panose="03070402050302030203" pitchFamily="66" charset="0"/>
                <a:cs typeface="Arial" panose="020B0604020202020204" pitchFamily="34" charset="0"/>
              </a:rPr>
              <a:t>Weddings</a:t>
            </a:r>
            <a:r>
              <a:rPr lang="en-GB" sz="7200" dirty="0">
                <a:latin typeface="Freestyle Script" panose="030804020302050B0404" pitchFamily="66" charset="0"/>
                <a:cs typeface="Arial" panose="020B0604020202020204" pitchFamily="34" charset="0"/>
              </a:rPr>
              <a:t>.</a:t>
            </a:r>
          </a:p>
        </p:txBody>
      </p:sp>
      <p:sp>
        <p:nvSpPr>
          <p:cNvPr id="3" name="Subtitle 2">
            <a:extLst>
              <a:ext uri="{FF2B5EF4-FFF2-40B4-BE49-F238E27FC236}">
                <a16:creationId xmlns:a16="http://schemas.microsoft.com/office/drawing/2014/main" id="{B93DDC6D-931A-499C-BADC-FB863BB8CF6C}"/>
              </a:ext>
            </a:extLst>
          </p:cNvPr>
          <p:cNvSpPr>
            <a:spLocks noGrp="1"/>
          </p:cNvSpPr>
          <p:nvPr>
            <p:ph type="subTitle" idx="1"/>
          </p:nvPr>
        </p:nvSpPr>
        <p:spPr>
          <a:xfrm>
            <a:off x="349451" y="3177755"/>
            <a:ext cx="4982817" cy="3355353"/>
          </a:xfrm>
        </p:spPr>
        <p:txBody>
          <a:bodyPr>
            <a:normAutofit/>
          </a:bodyPr>
          <a:lstStyle/>
          <a:p>
            <a:pPr marL="342900" indent="-342900" algn="l">
              <a:buFont typeface="Arial" panose="020B0604020202020204" pitchFamily="34" charset="0"/>
              <a:buChar char="•"/>
            </a:pPr>
            <a:r>
              <a:rPr lang="en-GB" sz="2000" dirty="0"/>
              <a:t>Introduction</a:t>
            </a:r>
          </a:p>
          <a:p>
            <a:pPr marL="342900" indent="-342900" algn="l">
              <a:buFont typeface="Arial" panose="020B0604020202020204" pitchFamily="34" charset="0"/>
              <a:buChar char="•"/>
            </a:pPr>
            <a:r>
              <a:rPr lang="en-GB" sz="2000" dirty="0"/>
              <a:t>Consultations</a:t>
            </a:r>
          </a:p>
          <a:p>
            <a:pPr marL="342900" indent="-342900" algn="l">
              <a:buFont typeface="Arial" panose="020B0604020202020204" pitchFamily="34" charset="0"/>
              <a:buChar char="•"/>
            </a:pPr>
            <a:r>
              <a:rPr lang="en-GB" sz="2000" dirty="0"/>
              <a:t>Flavours</a:t>
            </a:r>
          </a:p>
          <a:p>
            <a:pPr marL="342900" indent="-342900" algn="l">
              <a:buFont typeface="Arial" panose="020B0604020202020204" pitchFamily="34" charset="0"/>
              <a:buChar char="•"/>
            </a:pPr>
            <a:r>
              <a:rPr lang="en-GB" sz="2000" dirty="0"/>
              <a:t>Naked Cakes</a:t>
            </a:r>
          </a:p>
          <a:p>
            <a:pPr marL="342900" indent="-342900" algn="l">
              <a:buFont typeface="Arial" panose="020B0604020202020204" pitchFamily="34" charset="0"/>
              <a:buChar char="•"/>
            </a:pPr>
            <a:r>
              <a:rPr lang="en-GB" sz="2000" dirty="0"/>
              <a:t>Cupcake Tower</a:t>
            </a:r>
          </a:p>
          <a:p>
            <a:pPr marL="342900" indent="-342900" algn="l">
              <a:buFont typeface="Arial" panose="020B0604020202020204" pitchFamily="34" charset="0"/>
              <a:buChar char="•"/>
            </a:pPr>
            <a:r>
              <a:rPr lang="en-GB" sz="2000" dirty="0"/>
              <a:t>Dessert table</a:t>
            </a:r>
          </a:p>
          <a:p>
            <a:pPr marL="342900" indent="-342900" algn="l">
              <a:buFont typeface="Arial" panose="020B0604020202020204" pitchFamily="34" charset="0"/>
              <a:buChar char="•"/>
            </a:pPr>
            <a:r>
              <a:rPr lang="en-GB" sz="2000" dirty="0"/>
              <a:t>Delivery</a:t>
            </a:r>
          </a:p>
          <a:p>
            <a:pPr marL="342900" indent="-342900" algn="l">
              <a:buFont typeface="Arial" panose="020B0604020202020204" pitchFamily="34" charset="0"/>
              <a:buChar char="•"/>
            </a:pPr>
            <a:r>
              <a:rPr lang="en-GB" sz="2000" dirty="0"/>
              <a:t>Terms &amp; Conditions</a:t>
            </a:r>
          </a:p>
          <a:p>
            <a:endParaRPr lang="en-GB" dirty="0"/>
          </a:p>
        </p:txBody>
      </p:sp>
      <p:pic>
        <p:nvPicPr>
          <p:cNvPr id="5" name="Picture 4">
            <a:extLst>
              <a:ext uri="{FF2B5EF4-FFF2-40B4-BE49-F238E27FC236}">
                <a16:creationId xmlns:a16="http://schemas.microsoft.com/office/drawing/2014/main" id="{0E224599-9D12-4271-9F52-0FDAD259A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451" y="0"/>
            <a:ext cx="4090027" cy="2918132"/>
          </a:xfrm>
          <a:prstGeom prst="rect">
            <a:avLst/>
          </a:prstGeom>
        </p:spPr>
      </p:pic>
      <p:pic>
        <p:nvPicPr>
          <p:cNvPr id="7" name="Picture 6">
            <a:extLst>
              <a:ext uri="{FF2B5EF4-FFF2-40B4-BE49-F238E27FC236}">
                <a16:creationId xmlns:a16="http://schemas.microsoft.com/office/drawing/2014/main" id="{B958BE6C-D0CC-4DA0-B883-28564B0C4F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810" y="1804636"/>
            <a:ext cx="4633367" cy="4633367"/>
          </a:xfrm>
          <a:prstGeom prst="rect">
            <a:avLst/>
          </a:prstGeom>
        </p:spPr>
      </p:pic>
    </p:spTree>
    <p:extLst>
      <p:ext uri="{BB962C8B-B14F-4D97-AF65-F5344CB8AC3E}">
        <p14:creationId xmlns:p14="http://schemas.microsoft.com/office/powerpoint/2010/main" val="2863343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628A1-DEBD-4B4B-B98B-4F6016E430C4}"/>
              </a:ext>
            </a:extLst>
          </p:cNvPr>
          <p:cNvSpPr>
            <a:spLocks noGrp="1"/>
          </p:cNvSpPr>
          <p:nvPr>
            <p:ph type="title"/>
          </p:nvPr>
        </p:nvSpPr>
        <p:spPr>
          <a:xfrm>
            <a:off x="480391" y="3224233"/>
            <a:ext cx="3800061" cy="774750"/>
          </a:xfrm>
        </p:spPr>
        <p:txBody>
          <a:bodyPr>
            <a:normAutofit/>
          </a:bodyPr>
          <a:lstStyle/>
          <a:p>
            <a:r>
              <a:rPr lang="en-GB" sz="3600" dirty="0">
                <a:latin typeface="+mn-lt"/>
              </a:rPr>
              <a:t>Introduction</a:t>
            </a:r>
            <a:r>
              <a:rPr lang="en-GB" sz="3600" dirty="0"/>
              <a:t>:</a:t>
            </a:r>
          </a:p>
        </p:txBody>
      </p:sp>
      <p:sp>
        <p:nvSpPr>
          <p:cNvPr id="3" name="Content Placeholder 2">
            <a:extLst>
              <a:ext uri="{FF2B5EF4-FFF2-40B4-BE49-F238E27FC236}">
                <a16:creationId xmlns:a16="http://schemas.microsoft.com/office/drawing/2014/main" id="{B1BFF8F2-3C17-4E99-BEDE-0AB1FAAD9D7D}"/>
              </a:ext>
            </a:extLst>
          </p:cNvPr>
          <p:cNvSpPr>
            <a:spLocks noGrp="1"/>
          </p:cNvSpPr>
          <p:nvPr>
            <p:ph idx="1"/>
          </p:nvPr>
        </p:nvSpPr>
        <p:spPr>
          <a:xfrm>
            <a:off x="230181" y="4171260"/>
            <a:ext cx="8688532" cy="2362061"/>
          </a:xfrm>
        </p:spPr>
        <p:txBody>
          <a:bodyPr>
            <a:normAutofit fontScale="55000" lnSpcReduction="20000"/>
          </a:bodyPr>
          <a:lstStyle/>
          <a:p>
            <a:pPr marL="0" indent="0">
              <a:buNone/>
            </a:pPr>
            <a:r>
              <a:rPr lang="en-GB" sz="3600" dirty="0"/>
              <a:t>The wedding cake is the crowning monument of every special wedding day, and we at </a:t>
            </a:r>
            <a:r>
              <a:rPr lang="en-GB" sz="3600" dirty="0" err="1"/>
              <a:t>Airyfairy</a:t>
            </a:r>
            <a:r>
              <a:rPr lang="en-GB" sz="3600" dirty="0"/>
              <a:t> would love to be part of that special day by supplying you with one of our freshly baked soft, light and fluffy cakes. Our take on the 'Fruit Cake' is a little more modern than most. The 'Naked' or 'Fruit' cakes are extremely on trend and are proving really popular with our brides and grooms. From naked cakes to cupcakes towers to even cake buffets, we provide various options which are cost effectively for our happy couples. We welcome requests and are happy to discuss options with you, from colour scheme , to flowers, to different flavour options.</a:t>
            </a:r>
          </a:p>
          <a:p>
            <a:pPr marL="0" indent="0">
              <a:buNone/>
            </a:pPr>
            <a:endParaRPr lang="en-GB" sz="1800" dirty="0"/>
          </a:p>
          <a:p>
            <a:pPr marL="0" indent="0">
              <a:buNone/>
            </a:pPr>
            <a:r>
              <a:rPr lang="en-GB" sz="1800" dirty="0"/>
              <a:t> </a:t>
            </a:r>
          </a:p>
        </p:txBody>
      </p:sp>
      <p:pic>
        <p:nvPicPr>
          <p:cNvPr id="4" name="Picture 3">
            <a:extLst>
              <a:ext uri="{FF2B5EF4-FFF2-40B4-BE49-F238E27FC236}">
                <a16:creationId xmlns:a16="http://schemas.microsoft.com/office/drawing/2014/main" id="{EC68A32C-A919-4EAE-9965-CEA9EA1B2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81" y="-1"/>
            <a:ext cx="3751973" cy="2676939"/>
          </a:xfrm>
          <a:prstGeom prst="rect">
            <a:avLst/>
          </a:prstGeom>
        </p:spPr>
      </p:pic>
      <p:pic>
        <p:nvPicPr>
          <p:cNvPr id="6" name="Picture 5">
            <a:extLst>
              <a:ext uri="{FF2B5EF4-FFF2-40B4-BE49-F238E27FC236}">
                <a16:creationId xmlns:a16="http://schemas.microsoft.com/office/drawing/2014/main" id="{39EFFA68-05BC-45BC-A8EC-69E86A7DDF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6196" y="133490"/>
            <a:ext cx="5219699" cy="3664515"/>
          </a:xfrm>
          <a:prstGeom prst="rect">
            <a:avLst/>
          </a:prstGeom>
        </p:spPr>
      </p:pic>
    </p:spTree>
    <p:extLst>
      <p:ext uri="{BB962C8B-B14F-4D97-AF65-F5344CB8AC3E}">
        <p14:creationId xmlns:p14="http://schemas.microsoft.com/office/powerpoint/2010/main" val="2668256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F150D-27C7-4887-949C-EDE5974229FA}"/>
              </a:ext>
            </a:extLst>
          </p:cNvPr>
          <p:cNvSpPr>
            <a:spLocks noGrp="1"/>
          </p:cNvSpPr>
          <p:nvPr>
            <p:ph type="title"/>
          </p:nvPr>
        </p:nvSpPr>
        <p:spPr>
          <a:xfrm>
            <a:off x="520147" y="418135"/>
            <a:ext cx="5960166" cy="920334"/>
          </a:xfrm>
        </p:spPr>
        <p:txBody>
          <a:bodyPr>
            <a:noAutofit/>
          </a:bodyPr>
          <a:lstStyle/>
          <a:p>
            <a:r>
              <a:rPr lang="en-GB" sz="3200" dirty="0">
                <a:latin typeface="+mn-lt"/>
              </a:rPr>
              <a:t>Consultations &amp; Cake samples.</a:t>
            </a:r>
          </a:p>
        </p:txBody>
      </p:sp>
      <p:sp>
        <p:nvSpPr>
          <p:cNvPr id="3" name="Content Placeholder 2">
            <a:extLst>
              <a:ext uri="{FF2B5EF4-FFF2-40B4-BE49-F238E27FC236}">
                <a16:creationId xmlns:a16="http://schemas.microsoft.com/office/drawing/2014/main" id="{9602C494-1B96-440B-B769-80A3E903583E}"/>
              </a:ext>
            </a:extLst>
          </p:cNvPr>
          <p:cNvSpPr>
            <a:spLocks noGrp="1"/>
          </p:cNvSpPr>
          <p:nvPr>
            <p:ph idx="1"/>
          </p:nvPr>
        </p:nvSpPr>
        <p:spPr>
          <a:xfrm>
            <a:off x="520147" y="1338468"/>
            <a:ext cx="7457662" cy="5049080"/>
          </a:xfrm>
        </p:spPr>
        <p:txBody>
          <a:bodyPr>
            <a:normAutofit lnSpcReduction="10000"/>
          </a:bodyPr>
          <a:lstStyle/>
          <a:p>
            <a:pPr marL="0" indent="0">
              <a:buNone/>
            </a:pPr>
            <a:r>
              <a:rPr lang="en-GB" sz="2000" dirty="0"/>
              <a:t>Most of our weddings bookings come through via email or over the phone this keeps the cost down for our couples as we know longer have a shop front to do one-to-one on our premises.</a:t>
            </a:r>
          </a:p>
          <a:p>
            <a:pPr marL="0" indent="0">
              <a:buNone/>
            </a:pPr>
            <a:r>
              <a:rPr lang="en-GB" sz="2000" dirty="0"/>
              <a:t>However we offer samples boxes with we deliver to our couples so you can try our yummy cakes and help you pick preferred flavours. These come at a charge of £10 which is refunded if booking is placed. We offer a large variety of sponge flavours as well as buttercream topping flavours. Please see page 4 for all flavours.</a:t>
            </a:r>
          </a:p>
          <a:p>
            <a:pPr marL="0" indent="0">
              <a:buNone/>
            </a:pPr>
            <a:r>
              <a:rPr lang="en-GB" sz="2000" dirty="0"/>
              <a:t>In addition the </a:t>
            </a:r>
            <a:r>
              <a:rPr lang="en-GB" sz="2000" dirty="0" err="1"/>
              <a:t>Airyfaries</a:t>
            </a:r>
            <a:r>
              <a:rPr lang="en-GB" sz="2000" dirty="0"/>
              <a:t> will come out to you for a one-to-one consultation if preferred. This will be approx. 30 minutes we will go through your wedding cake requirements with you step by step, offering explanations or advice where required. £10 charge is required also.</a:t>
            </a:r>
          </a:p>
          <a:p>
            <a:pPr marL="0" indent="0">
              <a:buNone/>
            </a:pPr>
            <a:r>
              <a:rPr lang="en-GB" sz="2000" dirty="0"/>
              <a:t>Please note that because cake samples are made especially for consultations, we cannot refund cancelled consultations if less than 4 days notice is given. However, please do call us if you need to cancel and we will make alternative arrangements wherever possible to avoid any disappointment or inconvenience.</a:t>
            </a:r>
          </a:p>
          <a:p>
            <a:pPr marL="0" indent="0">
              <a:buNone/>
            </a:pPr>
            <a:endParaRPr lang="en-GB" sz="2000" dirty="0"/>
          </a:p>
        </p:txBody>
      </p:sp>
      <p:pic>
        <p:nvPicPr>
          <p:cNvPr id="4" name="Picture 3">
            <a:extLst>
              <a:ext uri="{FF2B5EF4-FFF2-40B4-BE49-F238E27FC236}">
                <a16:creationId xmlns:a16="http://schemas.microsoft.com/office/drawing/2014/main" id="{67C000CD-E6B4-493A-AF26-219BF40631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0027" y="-1"/>
            <a:ext cx="3751973" cy="2676939"/>
          </a:xfrm>
          <a:prstGeom prst="rect">
            <a:avLst/>
          </a:prstGeom>
        </p:spPr>
      </p:pic>
      <p:pic>
        <p:nvPicPr>
          <p:cNvPr id="6" name="Picture 5">
            <a:extLst>
              <a:ext uri="{FF2B5EF4-FFF2-40B4-BE49-F238E27FC236}">
                <a16:creationId xmlns:a16="http://schemas.microsoft.com/office/drawing/2014/main" id="{D806B912-4C99-4FE0-B76E-155E8A4F3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7809" y="2676938"/>
            <a:ext cx="3986371" cy="4010877"/>
          </a:xfrm>
          <a:prstGeom prst="rect">
            <a:avLst/>
          </a:prstGeom>
        </p:spPr>
      </p:pic>
    </p:spTree>
    <p:extLst>
      <p:ext uri="{BB962C8B-B14F-4D97-AF65-F5344CB8AC3E}">
        <p14:creationId xmlns:p14="http://schemas.microsoft.com/office/powerpoint/2010/main" val="596288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2CC74-FEF0-46A7-988F-89246C23D36B}"/>
              </a:ext>
            </a:extLst>
          </p:cNvPr>
          <p:cNvSpPr>
            <a:spLocks noGrp="1"/>
          </p:cNvSpPr>
          <p:nvPr>
            <p:ph type="title"/>
          </p:nvPr>
        </p:nvSpPr>
        <p:spPr>
          <a:xfrm>
            <a:off x="298225" y="238539"/>
            <a:ext cx="2859155" cy="1079361"/>
          </a:xfrm>
        </p:spPr>
        <p:txBody>
          <a:bodyPr>
            <a:normAutofit/>
          </a:bodyPr>
          <a:lstStyle/>
          <a:p>
            <a:r>
              <a:rPr lang="en-GB" dirty="0"/>
              <a:t>Flavours.</a:t>
            </a:r>
          </a:p>
        </p:txBody>
      </p:sp>
      <p:sp>
        <p:nvSpPr>
          <p:cNvPr id="3" name="Content Placeholder 2">
            <a:extLst>
              <a:ext uri="{FF2B5EF4-FFF2-40B4-BE49-F238E27FC236}">
                <a16:creationId xmlns:a16="http://schemas.microsoft.com/office/drawing/2014/main" id="{09C90D95-ED7A-429B-930F-3224FF891BD7}"/>
              </a:ext>
            </a:extLst>
          </p:cNvPr>
          <p:cNvSpPr>
            <a:spLocks noGrp="1"/>
          </p:cNvSpPr>
          <p:nvPr>
            <p:ph idx="1"/>
          </p:nvPr>
        </p:nvSpPr>
        <p:spPr>
          <a:xfrm>
            <a:off x="164045" y="1267859"/>
            <a:ext cx="8849139" cy="5590141"/>
          </a:xfrm>
        </p:spPr>
        <p:txBody>
          <a:bodyPr>
            <a:noAutofit/>
          </a:bodyPr>
          <a:lstStyle/>
          <a:p>
            <a:r>
              <a:rPr lang="en-GB" sz="1600" b="1" dirty="0"/>
              <a:t>Vanilla </a:t>
            </a:r>
            <a:r>
              <a:rPr lang="en-GB" sz="1600" dirty="0"/>
              <a:t>– Vanilla on vanilla -always a favourite and still proving the most popular </a:t>
            </a:r>
            <a:br>
              <a:rPr lang="en-GB" sz="1600" dirty="0"/>
            </a:br>
            <a:r>
              <a:rPr lang="en-GB" sz="1600" dirty="0"/>
              <a:t>cupcake flavour.</a:t>
            </a:r>
          </a:p>
          <a:p>
            <a:r>
              <a:rPr lang="en-GB" sz="1600" b="1" dirty="0"/>
              <a:t>Chocolate</a:t>
            </a:r>
            <a:r>
              <a:rPr lang="en-GB" sz="1600" dirty="0"/>
              <a:t> - Chocolate cupcake through and through and on the </a:t>
            </a:r>
            <a:r>
              <a:rPr lang="en-GB" sz="1600" dirty="0" err="1"/>
              <a:t>top..oh</a:t>
            </a:r>
            <a:r>
              <a:rPr lang="en-GB" sz="1600" dirty="0"/>
              <a:t> and in the middle...</a:t>
            </a:r>
          </a:p>
          <a:p>
            <a:r>
              <a:rPr lang="en-GB" sz="1600" b="1" dirty="0"/>
              <a:t>Raspberry </a:t>
            </a:r>
            <a:r>
              <a:rPr lang="en-GB" sz="1600" dirty="0"/>
              <a:t>– vanilla sponge with pink raspberry buttercream with or without a raspberry</a:t>
            </a:r>
            <a:br>
              <a:rPr lang="en-GB" sz="1600" dirty="0"/>
            </a:br>
            <a:r>
              <a:rPr lang="en-GB" sz="1600" dirty="0"/>
              <a:t> jam centre.</a:t>
            </a:r>
          </a:p>
          <a:p>
            <a:r>
              <a:rPr lang="en-GB" sz="1600" dirty="0"/>
              <a:t> </a:t>
            </a:r>
            <a:r>
              <a:rPr lang="en-GB" sz="1600" b="1" dirty="0"/>
              <a:t>Cookies and Cream </a:t>
            </a:r>
            <a:r>
              <a:rPr lang="en-GB" sz="1600" dirty="0"/>
              <a:t>– vanilla sponge with crushed Oreo topping</a:t>
            </a:r>
          </a:p>
          <a:p>
            <a:r>
              <a:rPr lang="en-GB" sz="1600" b="1" dirty="0"/>
              <a:t>Malteser</a:t>
            </a:r>
            <a:r>
              <a:rPr lang="en-GB" sz="1600" dirty="0"/>
              <a:t> - chocolate sponge with a crushed Malteser topping</a:t>
            </a:r>
          </a:p>
          <a:p>
            <a:r>
              <a:rPr lang="en-GB" sz="1600" b="1" dirty="0"/>
              <a:t>Mint</a:t>
            </a:r>
            <a:r>
              <a:rPr lang="en-GB" sz="1600" dirty="0"/>
              <a:t> - Peppermint buttercream on a chocolate sponge topped with a minty treat nom!</a:t>
            </a:r>
          </a:p>
          <a:p>
            <a:r>
              <a:rPr lang="en-GB" sz="1600" dirty="0"/>
              <a:t> </a:t>
            </a:r>
            <a:r>
              <a:rPr lang="en-GB" sz="1600" b="1" dirty="0"/>
              <a:t>Lemon</a:t>
            </a:r>
            <a:r>
              <a:rPr lang="en-GB" sz="1600" dirty="0"/>
              <a:t> - Lemon or vanilla sponge and lemon flavoured topping, made with fresh juicy lemons</a:t>
            </a:r>
          </a:p>
          <a:p>
            <a:r>
              <a:rPr lang="en-GB" sz="1600" b="1" dirty="0"/>
              <a:t>Chocolate Orange </a:t>
            </a:r>
            <a:r>
              <a:rPr lang="en-GB" sz="1600" dirty="0"/>
              <a:t>- Chocolate Orange flavour with a chocolate orange segment topping</a:t>
            </a:r>
          </a:p>
          <a:p>
            <a:r>
              <a:rPr lang="en-GB" sz="1600" dirty="0"/>
              <a:t> </a:t>
            </a:r>
            <a:r>
              <a:rPr lang="en-GB" sz="1600" b="1" dirty="0"/>
              <a:t>Nutella</a:t>
            </a:r>
            <a:r>
              <a:rPr lang="en-GB" sz="1600" dirty="0"/>
              <a:t> - vanilla sponge with a Nutella chocolate buttercream blend topped with hazelnuts.</a:t>
            </a:r>
          </a:p>
          <a:p>
            <a:r>
              <a:rPr lang="en-GB" sz="1600" b="1" dirty="0"/>
              <a:t>Carrot </a:t>
            </a:r>
            <a:r>
              <a:rPr lang="en-GB" sz="1600" dirty="0"/>
              <a:t>- We use carrot, a hint of orange &amp; spices including nutmeg &amp; cinnamon with</a:t>
            </a:r>
            <a:br>
              <a:rPr lang="en-GB" sz="1600" dirty="0"/>
            </a:br>
            <a:r>
              <a:rPr lang="en-GB" sz="1600" dirty="0"/>
              <a:t> cream cheese</a:t>
            </a:r>
          </a:p>
          <a:p>
            <a:r>
              <a:rPr lang="en-GB" sz="1600" dirty="0"/>
              <a:t> </a:t>
            </a:r>
            <a:r>
              <a:rPr lang="en-GB" sz="1600" b="1" dirty="0"/>
              <a:t>Apple and Cinnamon </a:t>
            </a:r>
            <a:r>
              <a:rPr lang="en-GB" sz="1600" dirty="0"/>
              <a:t>- Apple and Cinnamon with a vanilla buttercream</a:t>
            </a:r>
          </a:p>
          <a:p>
            <a:r>
              <a:rPr lang="en-GB" sz="1600" b="1" dirty="0"/>
              <a:t>Apple Pie </a:t>
            </a:r>
            <a:r>
              <a:rPr lang="en-GB" sz="1600" dirty="0"/>
              <a:t>- Vanilla sponge with apple pie centre filling, vanilla buttercream and crumble topping</a:t>
            </a:r>
          </a:p>
          <a:p>
            <a:r>
              <a:rPr lang="en-GB" sz="1600" dirty="0"/>
              <a:t> </a:t>
            </a:r>
            <a:r>
              <a:rPr lang="en-GB" sz="1600" b="1" dirty="0"/>
              <a:t>Peanut Butter </a:t>
            </a:r>
            <a:r>
              <a:rPr lang="en-GB" sz="1600" dirty="0"/>
              <a:t>- chocolate sponge with peanut butter cream cheese and Reese's pieces.</a:t>
            </a:r>
          </a:p>
          <a:p>
            <a:r>
              <a:rPr lang="en-GB" sz="1600" b="1" dirty="0"/>
              <a:t>Coffee </a:t>
            </a:r>
            <a:r>
              <a:rPr lang="en-GB" sz="1600" dirty="0"/>
              <a:t>- coffee flavoured sponge with coffee buttercream</a:t>
            </a:r>
          </a:p>
        </p:txBody>
      </p:sp>
      <p:pic>
        <p:nvPicPr>
          <p:cNvPr id="4" name="Picture 3">
            <a:extLst>
              <a:ext uri="{FF2B5EF4-FFF2-40B4-BE49-F238E27FC236}">
                <a16:creationId xmlns:a16="http://schemas.microsoft.com/office/drawing/2014/main" id="{EBFD9A87-4F88-46B4-81EF-86236650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0028" y="55977"/>
            <a:ext cx="3539938" cy="2525657"/>
          </a:xfrm>
          <a:prstGeom prst="rect">
            <a:avLst/>
          </a:prstGeom>
        </p:spPr>
      </p:pic>
      <p:pic>
        <p:nvPicPr>
          <p:cNvPr id="6" name="Picture 5">
            <a:extLst>
              <a:ext uri="{FF2B5EF4-FFF2-40B4-BE49-F238E27FC236}">
                <a16:creationId xmlns:a16="http://schemas.microsoft.com/office/drawing/2014/main" id="{83750934-BFEF-4FEC-804B-E8932B7D8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0028" y="3793516"/>
            <a:ext cx="3641034" cy="2730775"/>
          </a:xfrm>
          <a:prstGeom prst="rect">
            <a:avLst/>
          </a:prstGeom>
        </p:spPr>
      </p:pic>
    </p:spTree>
    <p:extLst>
      <p:ext uri="{BB962C8B-B14F-4D97-AF65-F5344CB8AC3E}">
        <p14:creationId xmlns:p14="http://schemas.microsoft.com/office/powerpoint/2010/main" val="396393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8ACC-3C92-4874-9F5B-03983C6A9172}"/>
              </a:ext>
            </a:extLst>
          </p:cNvPr>
          <p:cNvSpPr>
            <a:spLocks noGrp="1"/>
          </p:cNvSpPr>
          <p:nvPr>
            <p:ph type="title"/>
          </p:nvPr>
        </p:nvSpPr>
        <p:spPr>
          <a:xfrm>
            <a:off x="4282108" y="378377"/>
            <a:ext cx="3627783" cy="1039605"/>
          </a:xfrm>
        </p:spPr>
        <p:txBody>
          <a:bodyPr/>
          <a:lstStyle/>
          <a:p>
            <a:r>
              <a:rPr lang="en-GB" dirty="0"/>
              <a:t>Naked Cakes.</a:t>
            </a:r>
          </a:p>
        </p:txBody>
      </p:sp>
      <p:pic>
        <p:nvPicPr>
          <p:cNvPr id="6" name="Content Placeholder 5">
            <a:extLst>
              <a:ext uri="{FF2B5EF4-FFF2-40B4-BE49-F238E27FC236}">
                <a16:creationId xmlns:a16="http://schemas.microsoft.com/office/drawing/2014/main" id="{AC608321-0F93-49F0-ACD4-A87480DC89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99041" y="703341"/>
            <a:ext cx="3165247" cy="4334200"/>
          </a:xfrm>
        </p:spPr>
      </p:pic>
      <p:pic>
        <p:nvPicPr>
          <p:cNvPr id="4" name="Picture 3">
            <a:extLst>
              <a:ext uri="{FF2B5EF4-FFF2-40B4-BE49-F238E27FC236}">
                <a16:creationId xmlns:a16="http://schemas.microsoft.com/office/drawing/2014/main" id="{36BFF9F4-8E5F-4FCE-A3D9-21519E177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175" y="0"/>
            <a:ext cx="3261643" cy="2327101"/>
          </a:xfrm>
          <a:prstGeom prst="rect">
            <a:avLst/>
          </a:prstGeom>
        </p:spPr>
      </p:pic>
      <p:pic>
        <p:nvPicPr>
          <p:cNvPr id="11" name="Picture 10">
            <a:extLst>
              <a:ext uri="{FF2B5EF4-FFF2-40B4-BE49-F238E27FC236}">
                <a16:creationId xmlns:a16="http://schemas.microsoft.com/office/drawing/2014/main" id="{9D703E1F-4404-439D-8D21-97A818DE72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181" y="2459992"/>
            <a:ext cx="4068417" cy="4068417"/>
          </a:xfrm>
          <a:prstGeom prst="rect">
            <a:avLst/>
          </a:prstGeom>
        </p:spPr>
      </p:pic>
      <p:sp>
        <p:nvSpPr>
          <p:cNvPr id="3" name="TextBox 2">
            <a:extLst>
              <a:ext uri="{FF2B5EF4-FFF2-40B4-BE49-F238E27FC236}">
                <a16:creationId xmlns:a16="http://schemas.microsoft.com/office/drawing/2014/main" id="{7FCD581A-54DA-41CA-B52F-92DADD294F1B}"/>
              </a:ext>
            </a:extLst>
          </p:cNvPr>
          <p:cNvSpPr txBox="1"/>
          <p:nvPr/>
        </p:nvSpPr>
        <p:spPr>
          <a:xfrm>
            <a:off x="4717774" y="1775791"/>
            <a:ext cx="3909391" cy="8094524"/>
          </a:xfrm>
          <a:prstGeom prst="rect">
            <a:avLst/>
          </a:prstGeom>
          <a:noFill/>
        </p:spPr>
        <p:txBody>
          <a:bodyPr wrap="square" rtlCol="0">
            <a:spAutoFit/>
          </a:bodyPr>
          <a:lstStyle/>
          <a:p>
            <a:r>
              <a:rPr lang="en-GB" sz="1600" dirty="0"/>
              <a:t>Our take on the 'Fruit Cake' is a little more modern than most. The 'Naked' or 'Fruit' cakes are extremely on trend  and are proving really popular with our lovely couples.</a:t>
            </a:r>
          </a:p>
          <a:p>
            <a:endParaRPr lang="en-GB" sz="1600" dirty="0"/>
          </a:p>
          <a:p>
            <a:r>
              <a:rPr lang="en-GB" sz="1600" dirty="0"/>
              <a:t>We can make these as a single top tier to perhaps mini naked cakes or fruit cupcakes... or go through to four tier cakes as pictured . Each of the tiers can then be made in to two or three layers.</a:t>
            </a:r>
          </a:p>
          <a:p>
            <a:endParaRPr lang="en-GB" sz="1600" dirty="0"/>
          </a:p>
          <a:p>
            <a:r>
              <a:rPr lang="en-GB" sz="1600" dirty="0"/>
              <a:t>Depending on your own tastes and colours we can do each tier as a different flavours, add seasonal fruits or link up with your florist to incorporate gorgeous blooms on to the cake.</a:t>
            </a:r>
          </a:p>
          <a:p>
            <a:r>
              <a:rPr lang="en-GB" sz="1600" dirty="0"/>
              <a:t>These cakes can serve from 80 to 180 people and prices range from £130 to £350.</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85625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F641-DCCB-4FE5-AD23-5832F0CCDB04}"/>
              </a:ext>
            </a:extLst>
          </p:cNvPr>
          <p:cNvSpPr>
            <a:spLocks noGrp="1"/>
          </p:cNvSpPr>
          <p:nvPr>
            <p:ph type="title"/>
          </p:nvPr>
        </p:nvSpPr>
        <p:spPr>
          <a:xfrm>
            <a:off x="4006221" y="702507"/>
            <a:ext cx="3482009" cy="5624856"/>
          </a:xfrm>
        </p:spPr>
        <p:txBody>
          <a:bodyPr>
            <a:normAutofit fontScale="90000"/>
          </a:bodyPr>
          <a:lstStyle/>
          <a:p>
            <a:br>
              <a:rPr lang="en-GB" sz="1800" dirty="0"/>
            </a:br>
            <a:br>
              <a:rPr lang="en-GB" sz="1800" dirty="0"/>
            </a:br>
            <a:r>
              <a:rPr lang="en-GB" sz="1800" dirty="0"/>
              <a:t>Naked cakes; </a:t>
            </a:r>
            <a:br>
              <a:rPr lang="en-GB" sz="1800" dirty="0"/>
            </a:br>
            <a:r>
              <a:rPr lang="en-GB" sz="1800" dirty="0"/>
              <a:t>12”,10” &amp; 8” cake serving around 100 guests start from £200.</a:t>
            </a:r>
            <a:br>
              <a:rPr lang="en-GB" sz="1800" dirty="0"/>
            </a:br>
            <a:br>
              <a:rPr lang="en-GB" sz="1800" dirty="0"/>
            </a:br>
            <a:r>
              <a:rPr lang="en-GB" sz="1800" dirty="0"/>
              <a:t>An additional cost for flowers, cake wraps, special toppers will apply. Alternatively if the florist providing your flowers is happy enough to leave some we are more than happy to add them on while setting up.</a:t>
            </a:r>
            <a:br>
              <a:rPr lang="en-GB" sz="1800" dirty="0"/>
            </a:br>
            <a:br>
              <a:rPr lang="en-GB" sz="1800" dirty="0"/>
            </a:br>
            <a:r>
              <a:rPr lang="en-GB" sz="1800" dirty="0"/>
              <a:t>Stand hire is £10 which requires a £50 refundable deposit once stand is returned.</a:t>
            </a:r>
            <a:br>
              <a:rPr lang="en-GB" sz="1800" dirty="0"/>
            </a:br>
            <a:br>
              <a:rPr lang="en-GB" sz="1800" dirty="0"/>
            </a:br>
            <a:r>
              <a:rPr lang="en-GB" sz="1800" dirty="0"/>
              <a:t>We will deliver and set up your cake at the venue. Once set up a photograph will be taken as proof and then all responsibility will be passed on to the venue. </a:t>
            </a:r>
            <a:br>
              <a:rPr lang="en-GB" sz="1600" dirty="0"/>
            </a:br>
            <a:br>
              <a:rPr lang="en-GB" sz="1600" dirty="0"/>
            </a:br>
            <a:br>
              <a:rPr lang="en-GB" sz="1600" dirty="0"/>
            </a:br>
            <a:endParaRPr lang="en-GB" sz="1600" dirty="0"/>
          </a:p>
        </p:txBody>
      </p:sp>
      <p:pic>
        <p:nvPicPr>
          <p:cNvPr id="5" name="Content Placeholder 4">
            <a:extLst>
              <a:ext uri="{FF2B5EF4-FFF2-40B4-BE49-F238E27FC236}">
                <a16:creationId xmlns:a16="http://schemas.microsoft.com/office/drawing/2014/main" id="{8B5289E4-5725-4C92-A5FA-ECD4BA2F4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104" y="2455450"/>
            <a:ext cx="3205225" cy="3871913"/>
          </a:xfrm>
        </p:spPr>
      </p:pic>
      <p:pic>
        <p:nvPicPr>
          <p:cNvPr id="9" name="Picture 8">
            <a:extLst>
              <a:ext uri="{FF2B5EF4-FFF2-40B4-BE49-F238E27FC236}">
                <a16:creationId xmlns:a16="http://schemas.microsoft.com/office/drawing/2014/main" id="{575ABF11-3348-4840-9A3C-2824E096B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2145" y="287164"/>
            <a:ext cx="3949148" cy="3949148"/>
          </a:xfrm>
          <a:prstGeom prst="rect">
            <a:avLst/>
          </a:prstGeom>
        </p:spPr>
      </p:pic>
      <p:pic>
        <p:nvPicPr>
          <p:cNvPr id="12" name="Picture 11">
            <a:extLst>
              <a:ext uri="{FF2B5EF4-FFF2-40B4-BE49-F238E27FC236}">
                <a16:creationId xmlns:a16="http://schemas.microsoft.com/office/drawing/2014/main" id="{614DE85E-4589-44E9-BA04-B1D5FD958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75" y="53907"/>
            <a:ext cx="3261643" cy="2327101"/>
          </a:xfrm>
          <a:prstGeom prst="rect">
            <a:avLst/>
          </a:prstGeom>
        </p:spPr>
      </p:pic>
    </p:spTree>
    <p:extLst>
      <p:ext uri="{BB962C8B-B14F-4D97-AF65-F5344CB8AC3E}">
        <p14:creationId xmlns:p14="http://schemas.microsoft.com/office/powerpoint/2010/main" val="225853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7560B-AA7A-417A-B07A-991E3230357C}"/>
              </a:ext>
            </a:extLst>
          </p:cNvPr>
          <p:cNvSpPr>
            <a:spLocks noGrp="1"/>
          </p:cNvSpPr>
          <p:nvPr>
            <p:ph type="title"/>
          </p:nvPr>
        </p:nvSpPr>
        <p:spPr>
          <a:xfrm>
            <a:off x="440635" y="0"/>
            <a:ext cx="4171122" cy="1325563"/>
          </a:xfrm>
        </p:spPr>
        <p:txBody>
          <a:bodyPr/>
          <a:lstStyle/>
          <a:p>
            <a:r>
              <a:rPr lang="en-GB" dirty="0"/>
              <a:t>Cupcake Towers.</a:t>
            </a:r>
          </a:p>
        </p:txBody>
      </p:sp>
      <p:pic>
        <p:nvPicPr>
          <p:cNvPr id="6" name="Content Placeholder 5">
            <a:extLst>
              <a:ext uri="{FF2B5EF4-FFF2-40B4-BE49-F238E27FC236}">
                <a16:creationId xmlns:a16="http://schemas.microsoft.com/office/drawing/2014/main" id="{743DE0E2-E868-4FAC-A02A-1E3193A2DC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42746" y="2641876"/>
            <a:ext cx="3984211" cy="3984211"/>
          </a:xfrm>
        </p:spPr>
      </p:pic>
      <p:pic>
        <p:nvPicPr>
          <p:cNvPr id="4" name="Picture 3">
            <a:extLst>
              <a:ext uri="{FF2B5EF4-FFF2-40B4-BE49-F238E27FC236}">
                <a16:creationId xmlns:a16="http://schemas.microsoft.com/office/drawing/2014/main" id="{FABB5908-6DEF-4B00-83C1-07441AC03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0357" y="0"/>
            <a:ext cx="3261643" cy="2327101"/>
          </a:xfrm>
          <a:prstGeom prst="rect">
            <a:avLst/>
          </a:prstGeom>
        </p:spPr>
      </p:pic>
      <p:pic>
        <p:nvPicPr>
          <p:cNvPr id="10" name="Picture 9">
            <a:extLst>
              <a:ext uri="{FF2B5EF4-FFF2-40B4-BE49-F238E27FC236}">
                <a16:creationId xmlns:a16="http://schemas.microsoft.com/office/drawing/2014/main" id="{C4E79F69-0A4B-47DD-9D3D-8C9E888FD6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606" y="2001423"/>
            <a:ext cx="3078011" cy="3008243"/>
          </a:xfrm>
          <a:prstGeom prst="rect">
            <a:avLst/>
          </a:prstGeom>
        </p:spPr>
      </p:pic>
      <p:sp>
        <p:nvSpPr>
          <p:cNvPr id="3" name="TextBox 2">
            <a:extLst>
              <a:ext uri="{FF2B5EF4-FFF2-40B4-BE49-F238E27FC236}">
                <a16:creationId xmlns:a16="http://schemas.microsoft.com/office/drawing/2014/main" id="{D9F8C6C8-0E44-4FFB-9005-46B4FDDEBB59}"/>
              </a:ext>
            </a:extLst>
          </p:cNvPr>
          <p:cNvSpPr txBox="1"/>
          <p:nvPr/>
        </p:nvSpPr>
        <p:spPr>
          <a:xfrm>
            <a:off x="3763616" y="1690688"/>
            <a:ext cx="3843131" cy="4801314"/>
          </a:xfrm>
          <a:prstGeom prst="rect">
            <a:avLst/>
          </a:prstGeom>
          <a:noFill/>
        </p:spPr>
        <p:txBody>
          <a:bodyPr wrap="square" rtlCol="0">
            <a:spAutoFit/>
          </a:bodyPr>
          <a:lstStyle/>
          <a:p>
            <a:r>
              <a:rPr lang="en-GB" dirty="0"/>
              <a:t>Our cupcake towers are still really popular choices for weddings. Cupcakes are ideal as they are already portioned up, can be easily packaged to take away with guests and can be coloured and personalised to suit your colour scheme!</a:t>
            </a:r>
          </a:p>
          <a:p>
            <a:r>
              <a:rPr lang="en-GB" dirty="0"/>
              <a:t>Not to mention you can choose from numerous flavours as well as still have a cutting cake for the traditional bit!</a:t>
            </a:r>
          </a:p>
          <a:p>
            <a:r>
              <a:rPr lang="en-GB" dirty="0"/>
              <a:t>The best bit is, unlike other places we don't charge a 'wedding tax' our wedding cupcakes like our other cupcakes start from £1.90, stand hire £10 and then we just add a delivery and set up charge depending on your venue location.</a:t>
            </a:r>
          </a:p>
        </p:txBody>
      </p:sp>
    </p:spTree>
    <p:extLst>
      <p:ext uri="{BB962C8B-B14F-4D97-AF65-F5344CB8AC3E}">
        <p14:creationId xmlns:p14="http://schemas.microsoft.com/office/powerpoint/2010/main" val="139826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BD91A3-4238-4C89-8B61-41D9E16552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510" y="2419867"/>
            <a:ext cx="4260248" cy="4166463"/>
          </a:xfrm>
          <a:prstGeom prst="rect">
            <a:avLst/>
          </a:prstGeom>
        </p:spPr>
      </p:pic>
      <p:pic>
        <p:nvPicPr>
          <p:cNvPr id="6" name="Picture 5">
            <a:extLst>
              <a:ext uri="{FF2B5EF4-FFF2-40B4-BE49-F238E27FC236}">
                <a16:creationId xmlns:a16="http://schemas.microsoft.com/office/drawing/2014/main" id="{86C4C20A-8D09-4A7A-B18F-6D190CEE3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510" y="92766"/>
            <a:ext cx="3261643" cy="2327101"/>
          </a:xfrm>
          <a:prstGeom prst="rect">
            <a:avLst/>
          </a:prstGeom>
        </p:spPr>
      </p:pic>
      <p:pic>
        <p:nvPicPr>
          <p:cNvPr id="8" name="Picture 7">
            <a:extLst>
              <a:ext uri="{FF2B5EF4-FFF2-40B4-BE49-F238E27FC236}">
                <a16:creationId xmlns:a16="http://schemas.microsoft.com/office/drawing/2014/main" id="{9C1B9F29-5766-417F-B76A-88F377897D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2198" y="218660"/>
            <a:ext cx="2708414" cy="3611218"/>
          </a:xfrm>
          <a:prstGeom prst="rect">
            <a:avLst/>
          </a:prstGeom>
        </p:spPr>
      </p:pic>
      <p:sp>
        <p:nvSpPr>
          <p:cNvPr id="2" name="TextBox 1">
            <a:extLst>
              <a:ext uri="{FF2B5EF4-FFF2-40B4-BE49-F238E27FC236}">
                <a16:creationId xmlns:a16="http://schemas.microsoft.com/office/drawing/2014/main" id="{090F5967-4333-413C-9747-203CF0F1BFEB}"/>
              </a:ext>
            </a:extLst>
          </p:cNvPr>
          <p:cNvSpPr txBox="1"/>
          <p:nvPr/>
        </p:nvSpPr>
        <p:spPr>
          <a:xfrm>
            <a:off x="5194853" y="1749287"/>
            <a:ext cx="3756578" cy="4247317"/>
          </a:xfrm>
          <a:prstGeom prst="rect">
            <a:avLst/>
          </a:prstGeom>
          <a:noFill/>
        </p:spPr>
        <p:txBody>
          <a:bodyPr wrap="square" rtlCol="0">
            <a:spAutoFit/>
          </a:bodyPr>
          <a:lstStyle/>
          <a:p>
            <a:r>
              <a:rPr lang="en-GB" dirty="0"/>
              <a:t>Our Cupcake towers can be topped with a cutting cake allowing you to get the traditional “cutting of cake” photograph. However our stands look beautiful with or without..</a:t>
            </a:r>
          </a:p>
          <a:p>
            <a:endParaRPr lang="en-GB" dirty="0"/>
          </a:p>
          <a:p>
            <a:r>
              <a:rPr lang="en-GB" dirty="0"/>
              <a:t>Prices; </a:t>
            </a:r>
            <a:br>
              <a:rPr lang="en-GB" dirty="0"/>
            </a:br>
            <a:r>
              <a:rPr lang="en-GB" dirty="0"/>
              <a:t>Cutting cakes from £40 for a 6”</a:t>
            </a:r>
            <a:br>
              <a:rPr lang="en-GB" dirty="0"/>
            </a:br>
            <a:r>
              <a:rPr lang="en-GB" dirty="0"/>
              <a:t>From £50 for 8”…</a:t>
            </a:r>
          </a:p>
          <a:p>
            <a:endParaRPr lang="en-GB" dirty="0"/>
          </a:p>
          <a:p>
            <a:r>
              <a:rPr lang="en-GB" dirty="0"/>
              <a:t>We will match our icing as close as possible to your chosen colour scheme but cannot guarantee an identical match.</a:t>
            </a:r>
          </a:p>
          <a:p>
            <a:endParaRPr lang="en-GB" dirty="0"/>
          </a:p>
        </p:txBody>
      </p:sp>
    </p:spTree>
    <p:extLst>
      <p:ext uri="{BB962C8B-B14F-4D97-AF65-F5344CB8AC3E}">
        <p14:creationId xmlns:p14="http://schemas.microsoft.com/office/powerpoint/2010/main" val="631388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8277-D45D-4E4C-8298-8393584FF40D}"/>
              </a:ext>
            </a:extLst>
          </p:cNvPr>
          <p:cNvSpPr>
            <a:spLocks noGrp="1"/>
          </p:cNvSpPr>
          <p:nvPr>
            <p:ph type="title"/>
          </p:nvPr>
        </p:nvSpPr>
        <p:spPr>
          <a:xfrm>
            <a:off x="3250095" y="500768"/>
            <a:ext cx="3654288" cy="1325563"/>
          </a:xfrm>
        </p:spPr>
        <p:txBody>
          <a:bodyPr/>
          <a:lstStyle/>
          <a:p>
            <a:r>
              <a:rPr lang="en-GB" dirty="0"/>
              <a:t>Dessert Table.</a:t>
            </a:r>
          </a:p>
        </p:txBody>
      </p:sp>
      <p:pic>
        <p:nvPicPr>
          <p:cNvPr id="6" name="Content Placeholder 5">
            <a:extLst>
              <a:ext uri="{FF2B5EF4-FFF2-40B4-BE49-F238E27FC236}">
                <a16:creationId xmlns:a16="http://schemas.microsoft.com/office/drawing/2014/main" id="{C16B1D33-FCE1-4874-9D27-77479ABA92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04383" y="3218664"/>
            <a:ext cx="4737369" cy="3556786"/>
          </a:xfrm>
        </p:spPr>
      </p:pic>
      <p:pic>
        <p:nvPicPr>
          <p:cNvPr id="4" name="Picture 3">
            <a:extLst>
              <a:ext uri="{FF2B5EF4-FFF2-40B4-BE49-F238E27FC236}">
                <a16:creationId xmlns:a16="http://schemas.microsoft.com/office/drawing/2014/main" id="{30196DDC-654F-4BD3-81EE-745D45802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222" y="0"/>
            <a:ext cx="3261643" cy="2327101"/>
          </a:xfrm>
          <a:prstGeom prst="rect">
            <a:avLst/>
          </a:prstGeom>
        </p:spPr>
      </p:pic>
      <p:pic>
        <p:nvPicPr>
          <p:cNvPr id="8" name="Picture 7">
            <a:extLst>
              <a:ext uri="{FF2B5EF4-FFF2-40B4-BE49-F238E27FC236}">
                <a16:creationId xmlns:a16="http://schemas.microsoft.com/office/drawing/2014/main" id="{F3068E22-329A-4B5C-8FAC-882C79E497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9602" y="126374"/>
            <a:ext cx="4722150" cy="3092290"/>
          </a:xfrm>
          <a:prstGeom prst="rect">
            <a:avLst/>
          </a:prstGeom>
        </p:spPr>
      </p:pic>
      <p:sp>
        <p:nvSpPr>
          <p:cNvPr id="3" name="TextBox 2">
            <a:extLst>
              <a:ext uri="{FF2B5EF4-FFF2-40B4-BE49-F238E27FC236}">
                <a16:creationId xmlns:a16="http://schemas.microsoft.com/office/drawing/2014/main" id="{AAD456FD-5DD5-47A4-BD45-3706D326F22F}"/>
              </a:ext>
            </a:extLst>
          </p:cNvPr>
          <p:cNvSpPr txBox="1"/>
          <p:nvPr/>
        </p:nvSpPr>
        <p:spPr>
          <a:xfrm>
            <a:off x="357809" y="2327099"/>
            <a:ext cx="6374295" cy="4247317"/>
          </a:xfrm>
          <a:prstGeom prst="rect">
            <a:avLst/>
          </a:prstGeom>
          <a:noFill/>
        </p:spPr>
        <p:txBody>
          <a:bodyPr wrap="square" rtlCol="0">
            <a:spAutoFit/>
          </a:bodyPr>
          <a:lstStyle/>
          <a:p>
            <a:r>
              <a:rPr lang="en-GB" dirty="0"/>
              <a:t>We have so many couples now realising, why have one type of cake or sweet treat when you can REALLY treat your guests and have a whole range!</a:t>
            </a:r>
            <a:br>
              <a:rPr lang="en-GB" dirty="0"/>
            </a:br>
            <a:endParaRPr lang="en-GB" dirty="0"/>
          </a:p>
          <a:p>
            <a:r>
              <a:rPr lang="en-GB" dirty="0"/>
              <a:t>This way you get a whole range of flavours, colours and suit everyone's tastes at the wedding with everything ranging from cupcakes, cake pops and macarons to flapjacks brownies and rocky road!</a:t>
            </a:r>
          </a:p>
          <a:p>
            <a:r>
              <a:rPr lang="en-GB" dirty="0"/>
              <a:t>We can also provide you with all of the vintage or more modern cake stands and displays as well as deliver and set up the whole array so you just have to eat, drink and celebrate. </a:t>
            </a:r>
          </a:p>
          <a:p>
            <a:endParaRPr lang="en-GB" dirty="0"/>
          </a:p>
          <a:p>
            <a:r>
              <a:rPr lang="en-GB" dirty="0"/>
              <a:t>Our Cake Buffets are for a minimum of 60 people and are often a lot cheaper than people expect. We tailor prices and menus to you but start from roughly £3 - £3.50 a head. </a:t>
            </a:r>
          </a:p>
        </p:txBody>
      </p:sp>
    </p:spTree>
    <p:extLst>
      <p:ext uri="{BB962C8B-B14F-4D97-AF65-F5344CB8AC3E}">
        <p14:creationId xmlns:p14="http://schemas.microsoft.com/office/powerpoint/2010/main" val="348797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B2651-6EFA-4FD2-AD5F-0D75819CE4F5}"/>
              </a:ext>
            </a:extLst>
          </p:cNvPr>
          <p:cNvSpPr>
            <a:spLocks noGrp="1"/>
          </p:cNvSpPr>
          <p:nvPr>
            <p:ph type="title"/>
          </p:nvPr>
        </p:nvSpPr>
        <p:spPr>
          <a:xfrm>
            <a:off x="4257261" y="484395"/>
            <a:ext cx="3415748" cy="986597"/>
          </a:xfrm>
        </p:spPr>
        <p:txBody>
          <a:bodyPr/>
          <a:lstStyle/>
          <a:p>
            <a:r>
              <a:rPr lang="en-GB" dirty="0"/>
              <a:t>Delivery.</a:t>
            </a:r>
          </a:p>
        </p:txBody>
      </p:sp>
      <p:pic>
        <p:nvPicPr>
          <p:cNvPr id="6" name="Content Placeholder 5">
            <a:extLst>
              <a:ext uri="{FF2B5EF4-FFF2-40B4-BE49-F238E27FC236}">
                <a16:creationId xmlns:a16="http://schemas.microsoft.com/office/drawing/2014/main" id="{EAF908DB-5F22-47F6-9CFD-A26AAE101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88495" y="325921"/>
            <a:ext cx="3808098" cy="3741738"/>
          </a:xfrm>
        </p:spPr>
      </p:pic>
      <p:pic>
        <p:nvPicPr>
          <p:cNvPr id="4" name="Picture 3">
            <a:extLst>
              <a:ext uri="{FF2B5EF4-FFF2-40B4-BE49-F238E27FC236}">
                <a16:creationId xmlns:a16="http://schemas.microsoft.com/office/drawing/2014/main" id="{C27C24B2-4F9D-45D7-AE49-4FFCA1813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493" y="0"/>
            <a:ext cx="3261643" cy="2327101"/>
          </a:xfrm>
          <a:prstGeom prst="rect">
            <a:avLst/>
          </a:prstGeom>
        </p:spPr>
      </p:pic>
      <p:sp>
        <p:nvSpPr>
          <p:cNvPr id="3" name="TextBox 2">
            <a:extLst>
              <a:ext uri="{FF2B5EF4-FFF2-40B4-BE49-F238E27FC236}">
                <a16:creationId xmlns:a16="http://schemas.microsoft.com/office/drawing/2014/main" id="{75C47611-D1BE-43B9-8993-1E07DFAFBFA7}"/>
              </a:ext>
            </a:extLst>
          </p:cNvPr>
          <p:cNvSpPr txBox="1"/>
          <p:nvPr/>
        </p:nvSpPr>
        <p:spPr>
          <a:xfrm>
            <a:off x="530087" y="2782957"/>
            <a:ext cx="7315200" cy="3416320"/>
          </a:xfrm>
          <a:prstGeom prst="rect">
            <a:avLst/>
          </a:prstGeom>
          <a:noFill/>
        </p:spPr>
        <p:txBody>
          <a:bodyPr wrap="square" rtlCol="0">
            <a:spAutoFit/>
          </a:bodyPr>
          <a:lstStyle/>
          <a:p>
            <a:r>
              <a:rPr lang="en-GB" dirty="0"/>
              <a:t>We will deliver and set up your wedding cake anywhere in and around the Manchester and Cheshire area. We are able to deliver to venues further afield, but this may incur a cost. Please contact us for further information.</a:t>
            </a:r>
          </a:p>
          <a:p>
            <a:endParaRPr lang="en-GB" dirty="0"/>
          </a:p>
          <a:p>
            <a:r>
              <a:rPr lang="en-GB" dirty="0"/>
              <a:t>Please note:</a:t>
            </a:r>
          </a:p>
          <a:p>
            <a:r>
              <a:rPr lang="en-GB" dirty="0"/>
              <a:t>Do you know where your cake will be displayed? If your cake will be displayed in a marquee, the ground tends to be more uneven and unsteady. You will need to make sure that the table provided by the venue is level, sturdy and stable. </a:t>
            </a:r>
          </a:p>
          <a:p>
            <a:r>
              <a:rPr lang="en-GB" dirty="0"/>
              <a:t>Our cakes are buttercream cakes and are therefore very  delicate , once we have set them up we advise them not to be moved and positioned somewhere cool.</a:t>
            </a:r>
          </a:p>
        </p:txBody>
      </p:sp>
    </p:spTree>
    <p:extLst>
      <p:ext uri="{BB962C8B-B14F-4D97-AF65-F5344CB8AC3E}">
        <p14:creationId xmlns:p14="http://schemas.microsoft.com/office/powerpoint/2010/main" val="441136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2BD9D-2302-4907-B648-141998A83036}"/>
              </a:ext>
            </a:extLst>
          </p:cNvPr>
          <p:cNvSpPr>
            <a:spLocks noGrp="1"/>
          </p:cNvSpPr>
          <p:nvPr>
            <p:ph type="title"/>
          </p:nvPr>
        </p:nvSpPr>
        <p:spPr>
          <a:xfrm>
            <a:off x="745433" y="159027"/>
            <a:ext cx="5032513" cy="1325563"/>
          </a:xfrm>
        </p:spPr>
        <p:txBody>
          <a:bodyPr/>
          <a:lstStyle/>
          <a:p>
            <a:r>
              <a:rPr lang="en-GB" dirty="0"/>
              <a:t>Terms &amp; Conditions.</a:t>
            </a:r>
          </a:p>
        </p:txBody>
      </p:sp>
      <p:pic>
        <p:nvPicPr>
          <p:cNvPr id="6" name="Content Placeholder 5">
            <a:extLst>
              <a:ext uri="{FF2B5EF4-FFF2-40B4-BE49-F238E27FC236}">
                <a16:creationId xmlns:a16="http://schemas.microsoft.com/office/drawing/2014/main" id="{1EAE1EC6-1B38-430A-93E3-41A92994B1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32954" y="2605088"/>
            <a:ext cx="3928234" cy="3928234"/>
          </a:xfrm>
        </p:spPr>
      </p:pic>
      <p:pic>
        <p:nvPicPr>
          <p:cNvPr id="4" name="Picture 3">
            <a:extLst>
              <a:ext uri="{FF2B5EF4-FFF2-40B4-BE49-F238E27FC236}">
                <a16:creationId xmlns:a16="http://schemas.microsoft.com/office/drawing/2014/main" id="{9731F98B-6CC0-411D-9C19-8C8654030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623" y="159027"/>
            <a:ext cx="3261643" cy="2327101"/>
          </a:xfrm>
          <a:prstGeom prst="rect">
            <a:avLst/>
          </a:prstGeom>
        </p:spPr>
      </p:pic>
      <p:sp>
        <p:nvSpPr>
          <p:cNvPr id="3" name="TextBox 2">
            <a:extLst>
              <a:ext uri="{FF2B5EF4-FFF2-40B4-BE49-F238E27FC236}">
                <a16:creationId xmlns:a16="http://schemas.microsoft.com/office/drawing/2014/main" id="{09251D08-E855-45AC-B17D-5423CEB2C48A}"/>
              </a:ext>
            </a:extLst>
          </p:cNvPr>
          <p:cNvSpPr txBox="1"/>
          <p:nvPr/>
        </p:nvSpPr>
        <p:spPr>
          <a:xfrm>
            <a:off x="437322" y="1484590"/>
            <a:ext cx="7116417" cy="5078313"/>
          </a:xfrm>
          <a:prstGeom prst="rect">
            <a:avLst/>
          </a:prstGeom>
          <a:noFill/>
        </p:spPr>
        <p:txBody>
          <a:bodyPr wrap="square" rtlCol="0">
            <a:spAutoFit/>
          </a:bodyPr>
          <a:lstStyle/>
          <a:p>
            <a:r>
              <a:rPr lang="en-GB" dirty="0"/>
              <a:t>-</a:t>
            </a:r>
            <a:r>
              <a:rPr lang="en-GB" b="1" dirty="0"/>
              <a:t>Allergies &amp; Special Dietary Requirements</a:t>
            </a:r>
          </a:p>
          <a:p>
            <a:r>
              <a:rPr lang="en-GB" dirty="0"/>
              <a:t>All </a:t>
            </a:r>
            <a:r>
              <a:rPr lang="en-GB" dirty="0" err="1"/>
              <a:t>Airyfairy</a:t>
            </a:r>
            <a:r>
              <a:rPr lang="en-GB" dirty="0"/>
              <a:t> wedding cakes contain butter, gluten (wheat) ,sugar and eggs and are made in an environment that handles nuts &amp; soya. Nut-free cakes can be made on request but we cannot guarantee that these cakes will not contain trace amounts due to the nature of production. </a:t>
            </a:r>
            <a:r>
              <a:rPr lang="en-GB" dirty="0" err="1"/>
              <a:t>Airyfairy</a:t>
            </a:r>
            <a:r>
              <a:rPr lang="en-GB" dirty="0"/>
              <a:t> offers the facility for gluten-free cakes but we cannot guarantee that trace amounts will not be present. </a:t>
            </a:r>
            <a:r>
              <a:rPr lang="en-GB" dirty="0" err="1"/>
              <a:t>Airyfairy</a:t>
            </a:r>
            <a:r>
              <a:rPr lang="en-GB" dirty="0"/>
              <a:t> accepts no liability for customers suffering allergic reactions from eating our cakes. It is the customer’s responsibility to make Sugarbird Cupcakes aware of any special dietary requirements that need to be accommodated in the making of their cake.</a:t>
            </a:r>
          </a:p>
          <a:p>
            <a:endParaRPr lang="en-GB" dirty="0"/>
          </a:p>
          <a:p>
            <a:pPr marL="285750" indent="-285750">
              <a:buFontTx/>
              <a:buChar char="-"/>
            </a:pPr>
            <a:r>
              <a:rPr lang="en-GB" b="1" dirty="0"/>
              <a:t>Payment &amp; Deposits.</a:t>
            </a:r>
            <a:br>
              <a:rPr lang="en-GB" b="1" dirty="0"/>
            </a:br>
            <a:r>
              <a:rPr lang="en-GB" dirty="0"/>
              <a:t>Customers will receive written quotes. A deposit of 50% of the total bill is required to confirm your order. Deposits are non-refundable. The final payment of the balance is due, at the latest, 30 days before the wedding. Failure to complete payment by 30 days prior to your wedding may result in your cake order being cancelled.</a:t>
            </a:r>
            <a:endParaRPr lang="en-GB" b="1" dirty="0"/>
          </a:p>
          <a:p>
            <a:endParaRPr lang="en-GB" dirty="0"/>
          </a:p>
        </p:txBody>
      </p:sp>
    </p:spTree>
    <p:extLst>
      <p:ext uri="{BB962C8B-B14F-4D97-AF65-F5344CB8AC3E}">
        <p14:creationId xmlns:p14="http://schemas.microsoft.com/office/powerpoint/2010/main" val="3343208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3885-49C7-4C04-99BC-2FC29B72AC39}"/>
              </a:ext>
            </a:extLst>
          </p:cNvPr>
          <p:cNvSpPr>
            <a:spLocks noGrp="1"/>
          </p:cNvSpPr>
          <p:nvPr>
            <p:ph type="title"/>
          </p:nvPr>
        </p:nvSpPr>
        <p:spPr/>
        <p:txBody>
          <a:bodyPr/>
          <a:lstStyle/>
          <a:p>
            <a:r>
              <a:rPr lang="en-GB" dirty="0"/>
              <a:t>Terms &amp; Conditions cont..</a:t>
            </a:r>
          </a:p>
        </p:txBody>
      </p:sp>
      <p:sp>
        <p:nvSpPr>
          <p:cNvPr id="3" name="Content Placeholder 2">
            <a:extLst>
              <a:ext uri="{FF2B5EF4-FFF2-40B4-BE49-F238E27FC236}">
                <a16:creationId xmlns:a16="http://schemas.microsoft.com/office/drawing/2014/main" id="{6AB5427E-27A0-44BC-858B-6BB890F03B8D}"/>
              </a:ext>
            </a:extLst>
          </p:cNvPr>
          <p:cNvSpPr>
            <a:spLocks noGrp="1"/>
          </p:cNvSpPr>
          <p:nvPr>
            <p:ph idx="1"/>
          </p:nvPr>
        </p:nvSpPr>
        <p:spPr>
          <a:xfrm>
            <a:off x="705678" y="1785868"/>
            <a:ext cx="10515600" cy="4351338"/>
          </a:xfrm>
        </p:spPr>
        <p:txBody>
          <a:bodyPr>
            <a:noAutofit/>
          </a:bodyPr>
          <a:lstStyle/>
          <a:p>
            <a:pPr marL="0" indent="0">
              <a:buNone/>
            </a:pPr>
            <a:r>
              <a:rPr lang="en-GB" sz="1600" b="1" dirty="0"/>
              <a:t>-Damages </a:t>
            </a:r>
          </a:p>
          <a:p>
            <a:pPr marL="0" indent="0">
              <a:buNone/>
            </a:pPr>
            <a:r>
              <a:rPr lang="en-GB" sz="1600" dirty="0" err="1"/>
              <a:t>Airyfairy</a:t>
            </a:r>
            <a:r>
              <a:rPr lang="en-GB" sz="1600" dirty="0"/>
              <a:t> Cakes accepts no liability for cakes that are damaged after they have been delivered</a:t>
            </a:r>
            <a:br>
              <a:rPr lang="en-GB" sz="1600" dirty="0"/>
            </a:br>
            <a:r>
              <a:rPr lang="en-GB" sz="1600" dirty="0"/>
              <a:t> to the agreed location. For cakes delivered to wedding venues. Once cake has been completely set up a</a:t>
            </a:r>
            <a:br>
              <a:rPr lang="en-GB" sz="1600" dirty="0"/>
            </a:br>
            <a:r>
              <a:rPr lang="en-GB" sz="1600" dirty="0"/>
              <a:t> </a:t>
            </a:r>
            <a:r>
              <a:rPr lang="en-GB" sz="1600" dirty="0" err="1"/>
              <a:t>phograph</a:t>
            </a:r>
            <a:r>
              <a:rPr lang="en-GB" sz="1600" dirty="0"/>
              <a:t> will be taken as proof. All </a:t>
            </a:r>
            <a:r>
              <a:rPr lang="en-GB" sz="1600" dirty="0" err="1"/>
              <a:t>Airyfairy</a:t>
            </a:r>
            <a:r>
              <a:rPr lang="en-GB" sz="1600" dirty="0"/>
              <a:t> wedding cakes are fragile and require care and attention when handling, storing and displaying to prevent damage occurring. Please take care when displaying your cake at your wedding reception to avoid direct sunlight, spotlights or candles creating damage to the cake decorations. </a:t>
            </a:r>
            <a:r>
              <a:rPr lang="en-GB" sz="1600" dirty="0" err="1"/>
              <a:t>Airyfairy</a:t>
            </a:r>
            <a:r>
              <a:rPr lang="en-GB" sz="1600" dirty="0"/>
              <a:t> cakes are designed to withstand normal and reasonable display conditions. Special requirements regarding display suitability will be discussed during the consultation process. </a:t>
            </a:r>
            <a:r>
              <a:rPr lang="en-GB" sz="1600" dirty="0" err="1"/>
              <a:t>Airyfairy</a:t>
            </a:r>
            <a:r>
              <a:rPr lang="en-GB" sz="1600" dirty="0"/>
              <a:t> accepts no liability for cakes that are damaged during display at your wedding.</a:t>
            </a:r>
          </a:p>
          <a:p>
            <a:pPr marL="0" indent="0">
              <a:buNone/>
            </a:pPr>
            <a:r>
              <a:rPr lang="en-GB" sz="1600" dirty="0"/>
              <a:t>-</a:t>
            </a:r>
            <a:r>
              <a:rPr lang="en-GB" sz="1600" b="1" dirty="0"/>
              <a:t>Stand hire</a:t>
            </a:r>
          </a:p>
          <a:p>
            <a:pPr marL="0" indent="0">
              <a:buNone/>
            </a:pPr>
            <a:r>
              <a:rPr lang="en-GB" sz="1600" dirty="0"/>
              <a:t>Our stand hire is £10 which requires a £50 deposit to cover for any damage, this will be refunded to you once the stand is either returned back to us or collected. You agree that damaged or missing pieces will be charged to you at their replacement cost, including any postage/handling charged to us by the supplier. We will charge these costs to the credit/debit card. To help prevent damage, we agree that you may return the stands to us unwashed.</a:t>
            </a:r>
          </a:p>
          <a:p>
            <a:pPr marL="0" indent="0">
              <a:buNone/>
            </a:pPr>
            <a:r>
              <a:rPr lang="en-GB" sz="1600" dirty="0"/>
              <a:t>Hire of cake stands is at our discretion. The stands remain our property, and you agree to return the stands to us in complete and without damage by the agreed date. </a:t>
            </a:r>
            <a:br>
              <a:rPr lang="en-GB" sz="1600" dirty="0"/>
            </a:br>
            <a:endParaRPr lang="en-GB" sz="1600" dirty="0"/>
          </a:p>
          <a:p>
            <a:pPr marL="0" indent="0">
              <a:buNone/>
            </a:pPr>
            <a:r>
              <a:rPr lang="en-GB" sz="1600" dirty="0"/>
              <a:t>If you have any questions regarding any of our terms and conditions, please do not hesitate to contact us and we would be delighted to help. info@airyfairycakeco.com</a:t>
            </a:r>
          </a:p>
        </p:txBody>
      </p:sp>
      <p:pic>
        <p:nvPicPr>
          <p:cNvPr id="4" name="Picture 3">
            <a:extLst>
              <a:ext uri="{FF2B5EF4-FFF2-40B4-BE49-F238E27FC236}">
                <a16:creationId xmlns:a16="http://schemas.microsoft.com/office/drawing/2014/main" id="{02BBBC71-B2A1-4D02-9F39-450B5D0C3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0136" y="0"/>
            <a:ext cx="3261643" cy="2327101"/>
          </a:xfrm>
          <a:prstGeom prst="rect">
            <a:avLst/>
          </a:prstGeom>
        </p:spPr>
      </p:pic>
    </p:spTree>
    <p:extLst>
      <p:ext uri="{BB962C8B-B14F-4D97-AF65-F5344CB8AC3E}">
        <p14:creationId xmlns:p14="http://schemas.microsoft.com/office/powerpoint/2010/main" val="304244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964</Words>
  <Application>Microsoft Office PowerPoint</Application>
  <PresentationFormat>Widescreen</PresentationFormat>
  <Paragraphs>84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Bradley Hand ITC</vt:lpstr>
      <vt:lpstr>Calibri</vt:lpstr>
      <vt:lpstr>Calibri Light</vt:lpstr>
      <vt:lpstr>Freestyle Script</vt:lpstr>
      <vt:lpstr>Office Theme</vt:lpstr>
      <vt:lpstr>Weddings.</vt:lpstr>
      <vt:lpstr>Introduction:</vt:lpstr>
      <vt:lpstr>Consultations &amp; Cake samples.</vt:lpstr>
      <vt:lpstr>Flavours.</vt:lpstr>
      <vt:lpstr>Naked Cakes.</vt:lpstr>
      <vt:lpstr>  Naked cakes;  12”,10” &amp; 8” cake serving around 100 guests start from £200.  An additional cost for flowers, cake wraps, special toppers will apply. Alternatively if the florist providing your flowers is happy enough to leave some we are more than happy to add them on while setting up.  Stand hire is £10 which requires a £50 refundable deposit once stand is returned.  We will deliver and set up your cake at the venue. Once set up a photograph will be taken as proof and then all responsibility will be passed on to the venue.    </vt:lpstr>
      <vt:lpstr>Cupcake Towers.</vt:lpstr>
      <vt:lpstr>PowerPoint Presentation</vt:lpstr>
      <vt:lpstr>Dessert Table.</vt:lpstr>
      <vt:lpstr>Delivery.</vt:lpstr>
      <vt:lpstr>Terms &amp; Conditions.</vt:lpstr>
      <vt:lpstr>Terms &amp; Conditions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Weddings.</dc:title>
  <dc:creator>marc keating</dc:creator>
  <cp:lastModifiedBy>Molly Greenhorn</cp:lastModifiedBy>
  <cp:revision>19</cp:revision>
  <cp:lastPrinted>2017-09-02T12:58:43Z</cp:lastPrinted>
  <dcterms:created xsi:type="dcterms:W3CDTF">2017-08-24T19:10:11Z</dcterms:created>
  <dcterms:modified xsi:type="dcterms:W3CDTF">2017-09-02T13:09:02Z</dcterms:modified>
</cp:coreProperties>
</file>